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471" r:id="rId4"/>
    <p:sldId id="470" r:id="rId5"/>
    <p:sldId id="472" r:id="rId6"/>
    <p:sldId id="511" r:id="rId7"/>
    <p:sldId id="469" r:id="rId8"/>
    <p:sldId id="524" r:id="rId9"/>
    <p:sldId id="489" r:id="rId10"/>
    <p:sldId id="527" r:id="rId11"/>
    <p:sldId id="525" r:id="rId12"/>
    <p:sldId id="517" r:id="rId13"/>
    <p:sldId id="512" r:id="rId14"/>
    <p:sldId id="485" r:id="rId15"/>
    <p:sldId id="522" r:id="rId16"/>
    <p:sldId id="523" r:id="rId17"/>
    <p:sldId id="495" r:id="rId18"/>
    <p:sldId id="526" r:id="rId19"/>
    <p:sldId id="520" r:id="rId20"/>
    <p:sldId id="474" r:id="rId21"/>
    <p:sldId id="473" r:id="rId22"/>
    <p:sldId id="506" r:id="rId23"/>
    <p:sldId id="507" r:id="rId24"/>
    <p:sldId id="519" r:id="rId25"/>
    <p:sldId id="478" r:id="rId26"/>
    <p:sldId id="508" r:id="rId27"/>
    <p:sldId id="504" r:id="rId28"/>
    <p:sldId id="514" r:id="rId29"/>
    <p:sldId id="483" r:id="rId30"/>
    <p:sldId id="505" r:id="rId31"/>
    <p:sldId id="466" r:id="rId32"/>
    <p:sldId id="484" r:id="rId33"/>
    <p:sldId id="481" r:id="rId34"/>
    <p:sldId id="480" r:id="rId35"/>
    <p:sldId id="509" r:id="rId36"/>
    <p:sldId id="479" r:id="rId37"/>
    <p:sldId id="482" r:id="rId38"/>
    <p:sldId id="502" r:id="rId39"/>
    <p:sldId id="510" r:id="rId40"/>
    <p:sldId id="467" r:id="rId41"/>
    <p:sldId id="468" r:id="rId42"/>
    <p:sldId id="492" r:id="rId43"/>
    <p:sldId id="46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471"/>
            <p14:sldId id="470"/>
            <p14:sldId id="472"/>
            <p14:sldId id="511"/>
            <p14:sldId id="469"/>
            <p14:sldId id="524"/>
            <p14:sldId id="489"/>
            <p14:sldId id="527"/>
            <p14:sldId id="525"/>
            <p14:sldId id="517"/>
            <p14:sldId id="512"/>
            <p14:sldId id="485"/>
            <p14:sldId id="522"/>
            <p14:sldId id="523"/>
            <p14:sldId id="495"/>
            <p14:sldId id="526"/>
            <p14:sldId id="520"/>
            <p14:sldId id="474"/>
            <p14:sldId id="473"/>
            <p14:sldId id="506"/>
            <p14:sldId id="507"/>
            <p14:sldId id="519"/>
            <p14:sldId id="478"/>
            <p14:sldId id="508"/>
            <p14:sldId id="504"/>
            <p14:sldId id="514"/>
            <p14:sldId id="483"/>
            <p14:sldId id="505"/>
            <p14:sldId id="466"/>
            <p14:sldId id="484"/>
            <p14:sldId id="481"/>
            <p14:sldId id="480"/>
            <p14:sldId id="509"/>
            <p14:sldId id="479"/>
            <p14:sldId id="482"/>
            <p14:sldId id="502"/>
            <p14:sldId id="510"/>
            <p14:sldId id="467"/>
            <p14:sldId id="468"/>
            <p14:sldId id="492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5"/>
    <p:restoredTop sz="88735"/>
  </p:normalViewPr>
  <p:slideViewPr>
    <p:cSldViewPr snapToGrid="0" snapToObjects="1">
      <p:cViewPr>
        <p:scale>
          <a:sx n="62" d="100"/>
          <a:sy n="62" d="100"/>
        </p:scale>
        <p:origin x="30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break you free from thinking exclusively in terms of regression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7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70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96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06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20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4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73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break you free from thinking exclusively in terms of regression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10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3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29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4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42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22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50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90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Together, the histogram</a:t>
            </a:r>
            <a:r>
              <a:rPr lang="en-US" baseline="0" dirty="0" smtClean="0"/>
              <a:t> is not useful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Broken out by subarea – still not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09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shape matters --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7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5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smooth?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40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common feature extraction technique is to calculate the local</a:t>
            </a:r>
            <a:r>
              <a:rPr lang="en-US" baseline="0" dirty="0" smtClean="0"/>
              <a:t> summary statistics for each point</a:t>
            </a:r>
          </a:p>
          <a:p>
            <a:r>
              <a:rPr lang="en-US" baseline="0" dirty="0" smtClean="0"/>
              <a:t>In this case, it’s the last 20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80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smooth?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30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78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7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10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break you free from thinking exclusively in terms of regression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1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0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7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break you free from thinking exclusively in terms of regression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uessthecorrelati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4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Exploratory Data Analysis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8281" y="2928444"/>
            <a:ext cx="91651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There is no way to understand EDA than to conduct it 10+ times in the wild. </a:t>
            </a:r>
            <a:endParaRPr lang="en-US" sz="40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650903"/>
              </p:ext>
            </p:extLst>
          </p:nvPr>
        </p:nvGraphicFramePr>
        <p:xfrm>
          <a:off x="971549" y="536864"/>
          <a:ext cx="10744200" cy="478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/>
                <a:gridCol w="3581400"/>
                <a:gridCol w="3581400"/>
              </a:tblGrid>
              <a:tr h="776432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Dimension</a:t>
                      </a:r>
                      <a:endParaRPr lang="en-US" sz="2400" b="0" i="0" dirty="0">
                        <a:solidFill>
                          <a:sysClr val="windowText" lastClr="00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Star Ying</a:t>
                      </a:r>
                      <a:endParaRPr lang="en-US" sz="2400" b="0" i="0" dirty="0">
                        <a:solidFill>
                          <a:sysClr val="windowText" lastClr="00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Jeff Chen</a:t>
                      </a:r>
                      <a:endParaRPr lang="en-US" sz="2400" b="0" i="0" dirty="0">
                        <a:solidFill>
                          <a:sysClr val="windowText" lastClr="00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Statistical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School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Bayesian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err="1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Frequentist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First thing I do with text data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“What? What is the problem I’m trying to do?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check to see if the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target variable is available. Then, </a:t>
                      </a:r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read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the first 5 lines, then proceed to write a </a:t>
                      </a:r>
                      <a:r>
                        <a:rPr lang="en-US" sz="2000" b="0" i="0" baseline="0" dirty="0" err="1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vectorize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function to parse words by spaces so that I can find most common terms.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First thing I do with numeric data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check to see if the numeric is numeric, then run a kernel density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graph by group and a Kolmogorov-Smirnov test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4401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Usability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Conversion of raw data into model-enabled information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Converting between data formats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Understanding </a:t>
            </a:r>
            <a:r>
              <a:rPr lang="en-US" sz="36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missingness</a:t>
            </a: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of data points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Extracting signal from raw data</a:t>
            </a: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2185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Usability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Extracting signal from raw data</a:t>
            </a: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299" r="33893"/>
          <a:stretch/>
        </p:blipFill>
        <p:spPr>
          <a:xfrm>
            <a:off x="4824507" y="2035401"/>
            <a:ext cx="2698405" cy="38958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66441"/>
          <a:stretch/>
        </p:blipFill>
        <p:spPr>
          <a:xfrm>
            <a:off x="790007" y="2035401"/>
            <a:ext cx="2939430" cy="3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6995" y="3044408"/>
            <a:ext cx="1975172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=</a:t>
            </a:r>
            <a:endParaRPr lang="en-US" sz="8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55254" y="2948699"/>
            <a:ext cx="1975172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+</a:t>
            </a:r>
            <a:endParaRPr lang="en-US" sz="8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7984" r="-1"/>
          <a:stretch/>
        </p:blipFill>
        <p:spPr>
          <a:xfrm>
            <a:off x="8842840" y="2039909"/>
            <a:ext cx="2804330" cy="3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5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6907" y="1227981"/>
            <a:ext cx="10242817" cy="31700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40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extent to which two or more groups can be distinguished using one or more features 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u="sng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Idea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if you can see the differences with your eyes, there should be a mathematical </a:t>
            </a: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solution.</a:t>
            </a: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Visual </a:t>
            </a:r>
            <a:r>
              <a:rPr lang="en-US" sz="3600" b="1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35" y="2508484"/>
            <a:ext cx="9984935" cy="32813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54890" y="1514430"/>
            <a:ext cx="1024281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that shows clear differences in clustering. </a:t>
            </a:r>
          </a:p>
        </p:txBody>
      </p:sp>
    </p:spTree>
    <p:extLst>
      <p:ext uri="{BB962C8B-B14F-4D97-AF65-F5344CB8AC3E}">
        <p14:creationId xmlns:p14="http://schemas.microsoft.com/office/powerpoint/2010/main" val="176909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Statistical </a:t>
            </a:r>
            <a:r>
              <a:rPr lang="en-US" sz="3600" b="1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5198" y="1805376"/>
            <a:ext cx="10242817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Continuous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T-test//Z-test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Kolmogorov-Smirnov Test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Discrete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Chi-squared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Confusion Matrix</a:t>
            </a:r>
          </a:p>
          <a:p>
            <a:pPr>
              <a:defRPr/>
            </a:pPr>
            <a:endParaRPr lang="en-US" sz="28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9165189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Correlation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extent to which two or more quantities are related or connected.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82" y="2892909"/>
            <a:ext cx="3293613" cy="2960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40" y="2869099"/>
            <a:ext cx="3062830" cy="29840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4" y="2892909"/>
            <a:ext cx="3302795" cy="2960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575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Statistical Correlation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5198" y="1805376"/>
            <a:ext cx="10242817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Continuous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Pearson’s Correlation Coefficient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Discrete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Jaccard</a:t>
            </a: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Similarity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0" y="2147455"/>
            <a:ext cx="18923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1" y="3497287"/>
            <a:ext cx="5270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2825" y="1791372"/>
            <a:ext cx="9165189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48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  <a:hlinkClick r:id="rId3"/>
            </a:endParaRPr>
          </a:p>
          <a:p>
            <a:pPr>
              <a:defRPr/>
            </a:pPr>
            <a:r>
              <a:rPr lang="en-US" sz="4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guessthecorrelation.com</a:t>
            </a:r>
            <a:r>
              <a:rPr lang="en-US" sz="4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endParaRPr lang="en-US" sz="4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6667" y="343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Visual Correlation (Continuous)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4012" y="1938706"/>
            <a:ext cx="1024281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 scatter plots, train your eyes on:</a:t>
            </a:r>
          </a:p>
        </p:txBody>
      </p:sp>
    </p:spTree>
    <p:extLst>
      <p:ext uri="{BB962C8B-B14F-4D97-AF65-F5344CB8AC3E}">
        <p14:creationId xmlns:p14="http://schemas.microsoft.com/office/powerpoint/2010/main" val="2771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Revised Syllabus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0357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Framework for EDA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528400"/>
              </p:ext>
            </p:extLst>
          </p:nvPr>
        </p:nvGraphicFramePr>
        <p:xfrm>
          <a:off x="293370" y="982671"/>
          <a:ext cx="109601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650"/>
                <a:gridCol w="2705100"/>
                <a:gridCol w="6610350"/>
              </a:tblGrid>
              <a:tr h="35501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Area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8894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Usable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Assess the data types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 data categorical, numerical, factor, strings, other? </a:t>
                      </a:r>
                      <a:endParaRPr lang="en-US" sz="2000" b="0" i="0" kern="1200" dirty="0" smtClean="0">
                        <a:solidFill>
                          <a:schemeClr val="dk1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What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manipulations will you need to perform to get the data into usable shape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8894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Separable, Correlated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Understand the empirical distributions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fall into a commonly recognized shape? </a:t>
                      </a:r>
                      <a:endParaRPr lang="en-US" sz="2000" b="0" i="0" kern="1200" dirty="0" smtClean="0">
                        <a:solidFill>
                          <a:schemeClr val="dk1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it unimodal, bimodal? </a:t>
                      </a:r>
                      <a:r>
                        <a:rPr lang="en-US" sz="2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there any indication of time-dependence?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889423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Usable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Detect outliers, </a:t>
                      </a:r>
                      <a:r>
                        <a:rPr 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missingness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and errors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there anomalous values? - Do records spike or occur during odd times? - How complete is the data? - Which variables need to be standardized and cleaned?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619901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Usable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Check the assumptions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exactly is the data collected?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reflect what would be expected?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619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Correlated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Identify important variables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Which variables are correlated with one another?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65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9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91" y="0"/>
            <a:ext cx="927640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5504" y="1838867"/>
            <a:ext cx="3535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dk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Smartphones have accelerometers that can measure an user’s motion. Accelerometers are the basis of activity tracking devices.</a:t>
            </a:r>
            <a:endParaRPr lang="en-US" sz="32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9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91" y="0"/>
            <a:ext cx="927640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5504" y="1838867"/>
            <a:ext cx="3535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dk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Goal is to understand how we can use acceleration readings to characterize physical activity.</a:t>
            </a:r>
            <a:endParaRPr lang="en-US" sz="32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7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Pre-Work: Assess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18672"/>
              </p:ext>
            </p:extLst>
          </p:nvPr>
        </p:nvGraphicFramePr>
        <p:xfrm>
          <a:off x="984250" y="951316"/>
          <a:ext cx="10269220" cy="140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/>
                <a:gridCol w="7130673"/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Assess the data types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 data categorical, numerical, factor, strings, other? </a:t>
                      </a:r>
                      <a:endParaRPr lang="en-US" sz="2000" b="0" i="0" kern="1200" dirty="0" smtClean="0">
                        <a:solidFill>
                          <a:schemeClr val="dk1"/>
                        </a:solidFill>
                        <a:effectLst/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What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manipulations will you need to perform to get the data into usable shape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84250" y="2739999"/>
            <a:ext cx="10662318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all variables into the right format 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Reshape data (transform to wide form)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Filter out noise and/or transform data into derivative form</a:t>
            </a:r>
          </a:p>
        </p:txBody>
      </p:sp>
    </p:spTree>
    <p:extLst>
      <p:ext uri="{BB962C8B-B14F-4D97-AF65-F5344CB8AC3E}">
        <p14:creationId xmlns:p14="http://schemas.microsoft.com/office/powerpoint/2010/main" val="14572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61755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Assess Raw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Dataset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37971"/>
              </p:ext>
            </p:extLst>
          </p:nvPr>
        </p:nvGraphicFramePr>
        <p:xfrm>
          <a:off x="5881370" y="1208103"/>
          <a:ext cx="4267200" cy="4540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422400"/>
                <a:gridCol w="1422400"/>
              </a:tblGrid>
              <a:tr h="5317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Time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Type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Value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0.068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0.357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0.673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2821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0.403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0.476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0.359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2821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15806" y="1208103"/>
            <a:ext cx="383239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data from long form </a:t>
            </a:r>
            <a:r>
              <a:rPr lang="en-US" sz="32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</a:t>
            </a:r>
            <a:r>
              <a:rPr lang="en-US" sz="32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analyzable </a:t>
            </a:r>
            <a:r>
              <a:rPr lang="en-US" sz="32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wide </a:t>
            </a: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6532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61755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Assess Raw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Dataset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83136"/>
              </p:ext>
            </p:extLst>
          </p:nvPr>
        </p:nvGraphicFramePr>
        <p:xfrm>
          <a:off x="4610099" y="1110913"/>
          <a:ext cx="6910070" cy="425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014"/>
                <a:gridCol w="1382014"/>
                <a:gridCol w="1382014"/>
                <a:gridCol w="1382014"/>
                <a:gridCol w="1382014"/>
              </a:tblGrid>
              <a:tr h="3798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Time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0.068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0.357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0.673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0.403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0.476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0.359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0.683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0.298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0.186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0.505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0.054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0.753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0.264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0.662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0.240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6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0.021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0.044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0.017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7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0.011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0.001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8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0.019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0.042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15806" y="1208103"/>
            <a:ext cx="3794293" cy="16927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columns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Time = </a:t>
            </a:r>
            <a:r>
              <a:rPr lang="en-US" sz="24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as.Date</a:t>
            </a: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Accel.X</a:t>
            </a: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</a:t>
            </a:r>
            <a:r>
              <a:rPr lang="en-US" sz="24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num</a:t>
            </a:r>
            <a:endParaRPr lang="en-US" sz="24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Label = </a:t>
            </a:r>
            <a:r>
              <a:rPr lang="en-US" sz="24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as.character</a:t>
            </a: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#2 -- visualize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84250" y="951316"/>
          <a:ext cx="10269220" cy="140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/>
                <a:gridCol w="7130673"/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Understand the empirical distributions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fall into a commonly recognized shape? 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it unimodal, bimodal? 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there any indication of time-dependence?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84250" y="2895946"/>
            <a:ext cx="1026922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#How JC approaches a time series: Goal – distill signal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##check structure for NAs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####Graph data as line graph and kernel density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####If multiple related variables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######Combine into an index to reduce dimensionality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##Graph the kernel densities globally and by group</a:t>
            </a:r>
          </a:p>
          <a:p>
            <a:pPr>
              <a:defRPr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874932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Three-</a:t>
            </a:r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Series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of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Raw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(20 hertz)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874932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Three-</a:t>
            </a:r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Series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of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Raw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(20 hertz)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3062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3394" y="901700"/>
            <a:ext cx="544803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6298" y="901700"/>
            <a:ext cx="544803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5552" y="901700"/>
            <a:ext cx="431800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6036341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648544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61061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34818" y="901700"/>
            <a:ext cx="2151191" cy="4594686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37750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154433" y="901700"/>
            <a:ext cx="321449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Log</a:t>
            </a:r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(Raw)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222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Syllabus Change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5714238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Syllabus [Before]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1401" y="1573014"/>
            <a:ext cx="972618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Section </a:t>
            </a:r>
            <a:r>
              <a:rPr lang="en-US" sz="3200" dirty="0" smtClean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1: Fundamentals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4: Exploratory Data Analysis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en-US" sz="1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Section 2: </a:t>
            </a:r>
            <a:r>
              <a:rPr lang="en-US" sz="3200" dirty="0" smtClean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Models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5: Intro to Supervised Learning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 #2 assigned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6: Simulation and Bias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7: Causal Inference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8: Classifiers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60066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 </a:t>
            </a:r>
            <a:r>
              <a:rPr lang="en-US" sz="32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47293"/>
              </p:ext>
            </p:extLst>
          </p:nvPr>
        </p:nvGraphicFramePr>
        <p:xfrm>
          <a:off x="1540934" y="1541991"/>
          <a:ext cx="8771468" cy="435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871"/>
                <a:gridCol w="1849406"/>
                <a:gridCol w="1514751"/>
                <a:gridCol w="1514751"/>
                <a:gridCol w="1144871"/>
                <a:gridCol w="1602818"/>
              </a:tblGrid>
              <a:tr h="5009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Time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Accel.X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Accel.Y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Accel.Z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Label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Net.Accel</a:t>
                      </a:r>
                    </a:p>
                  </a:txBody>
                  <a:tcPr marL="9822" marR="9822" marT="9822" marB="0" anchor="ctr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0.068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0.357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0.673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0.764854234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0.403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0.476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0.359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0.719629071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0.683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0.298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0.186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0.768042317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0.505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0.054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0.753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0.908267582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5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0.264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0.662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0.752023936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6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0.021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0.017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0.051633323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7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0.011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0.001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0.02641969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8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0.003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0.019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0.042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0.046195238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005235" y="708756"/>
                <a:ext cx="461433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 smtClean="0">
                    <a:ea typeface="Helvetica Neue" charset="0"/>
                    <a:cs typeface="Helvetica Neue" charset="0"/>
                  </a:rPr>
                  <a:t>Accel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Helvetica Neue" charset="0"/>
                        <a:ea typeface="Helvetica Neue" charset="0"/>
                        <a:cs typeface="Helvetica Neue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l-GR" sz="280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l-GR" sz="280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2800" i="1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2800" i="1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8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235" y="708756"/>
                <a:ext cx="4614333" cy="521810"/>
              </a:xfrm>
              <a:prstGeom prst="rect">
                <a:avLst/>
              </a:prstGeom>
              <a:blipFill rotWithShape="0">
                <a:blip r:embed="rId3"/>
                <a:stretch>
                  <a:fillRect l="-4624" t="-4651"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73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754706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Transformation: Net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acceleration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718165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Distribution: Kernel Density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 – Data Quality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2012"/>
              </p:ext>
            </p:extLst>
          </p:nvPr>
        </p:nvGraphicFramePr>
        <p:xfrm>
          <a:off x="984250" y="951316"/>
          <a:ext cx="10269220" cy="1712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/>
                <a:gridCol w="7130673"/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Detect outliers, </a:t>
                      </a:r>
                      <a:r>
                        <a:rPr 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missingness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and errors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there anomalous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values?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records spike or occur during odd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times?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complete is the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data?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Which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variables need to be standardized and cleaned?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84250" y="2895946"/>
            <a:ext cx="1026922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#How JC approaches a time series: Goal – distill signal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##check structure for NAs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##If NA’s less than 10%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 Impute records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##If continuous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####Graph data as line graph and kernel density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####If noisy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######smooth records,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downsample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or conduct extraction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126507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8325994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Transformation: Smoothed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 hertz)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10019327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</a:t>
            </a:r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Local min/max/mean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extracted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4222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9799194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Comparison with Labels: Smoothed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 hertz)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3867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96603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7539" y="907254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18475" y="901700"/>
            <a:ext cx="431800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5619264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231467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43984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17741" y="901700"/>
            <a:ext cx="2151191" cy="4594686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47442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161207" y="901700"/>
            <a:ext cx="321449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6315382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Follow-Up: Assumptions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5940"/>
              </p:ext>
            </p:extLst>
          </p:nvPr>
        </p:nvGraphicFramePr>
        <p:xfrm>
          <a:off x="984250" y="1078256"/>
          <a:ext cx="10269220" cy="1391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/>
                <a:gridCol w="7130673"/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Check the assumptions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exactly is the data collected?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reflect what would be expected?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84250" y="2739999"/>
            <a:ext cx="9796045" cy="2062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Qualitative – discussion and review documents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possible, 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</a:t>
            </a: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eplicate data collection to quantify tolerances</a:t>
            </a: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Syllabus Change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5714238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Syllabus [Revised]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5610" y="1696124"/>
            <a:ext cx="972618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Section 1: Fundamentals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lvl="0" indent="-4572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4: Exploratory Data Analysis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lvl="0" indent="-457200">
              <a:buFont typeface="Arial" charset="0"/>
              <a:buChar char="•"/>
              <a:defRPr/>
            </a:pPr>
            <a:endParaRPr lang="en-US" sz="1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Section 2: Models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lvl="0" indent="-4572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5: OLS, Simulation and Bias (Dan Hammer)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 #2 assigned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6: Intro to Supervised Learning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7: Supervised Learning: Classifiers -- #1</a:t>
            </a:r>
          </a:p>
          <a:p>
            <a:pPr marL="457200" lvl="0" indent="-4572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Lecture 8: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Supervised Learning: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Classifiers -- #2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0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44651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Plane landing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1671194" y="223158"/>
            <a:ext cx="5887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Walk around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city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9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Syllabus Change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next time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Read Chapter 5</a:t>
            </a:r>
          </a:p>
        </p:txBody>
      </p:sp>
    </p:spTree>
    <p:extLst>
      <p:ext uri="{BB962C8B-B14F-4D97-AF65-F5344CB8AC3E}">
        <p14:creationId xmlns:p14="http://schemas.microsoft.com/office/powerpoint/2010/main" val="318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Syllabus Change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1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748" y="1626155"/>
            <a:ext cx="10254002" cy="36009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Two rationale for the homework: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Replication based on instructions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Science is only credible if it can be reproduced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Implement among the most common programming paradigms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Programming paradigms are often absent among new data scientists</a:t>
            </a: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8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Syllabus Change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3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37652" y="1283264"/>
            <a:ext cx="97303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</a:t>
            </a:r>
            <a:r>
              <a:rPr lang="en-US" sz="4000" b="1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Exploratory </a:t>
            </a:r>
            <a:r>
              <a:rPr lang="en-US" sz="4000" b="1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Data Analysis </a:t>
            </a: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really the process of understanding how you react to data. It is not about the graphs and statistics, but a matter of defining your quantitative identity and process.” </a:t>
            </a:r>
            <a:endParaRPr lang="en-US" sz="3600" dirty="0" smtClean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9252" y="4488476"/>
            <a:ext cx="4312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- Star Ying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   </a:t>
            </a:r>
            <a:r>
              <a:rPr lang="en-US" sz="2800" i="1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Bayesian Statistician</a:t>
            </a:r>
            <a:endParaRPr lang="en-US" sz="4000" i="1" dirty="0" smtClean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5598" y="1120426"/>
            <a:ext cx="9165189" cy="37856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Concretely, your quantitative identity is a function of how you deal with </a:t>
            </a:r>
            <a:r>
              <a:rPr lang="en-US" sz="4000" i="1" u="sng" dirty="0" err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separability</a:t>
            </a: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US" sz="4000" i="1" u="sng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r>
              <a:rPr lang="en-US" sz="4000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</a:t>
            </a:r>
            <a:r>
              <a:rPr lang="en-US" sz="4000" i="1" u="sng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usability</a:t>
            </a: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Understanding your biases and propensity to treat the data in a certain way is also part of that identity.</a:t>
            </a:r>
            <a:endParaRPr lang="en-US" sz="40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22489</TotalTime>
  <Words>1462</Words>
  <Application>Microsoft Macintosh PowerPoint</Application>
  <PresentationFormat>Widescreen</PresentationFormat>
  <Paragraphs>463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Avenir Book</vt:lpstr>
      <vt:lpstr>Calibri</vt:lpstr>
      <vt:lpstr>Calibri Light</vt:lpstr>
      <vt:lpstr>Cambria Math</vt:lpstr>
      <vt:lpstr>Courier New</vt:lpstr>
      <vt:lpstr>Helvetica Neue</vt:lpstr>
      <vt:lpstr>Helvetica Neue Light</vt:lpstr>
      <vt:lpstr>Helvetica Neue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Tonja White</cp:lastModifiedBy>
  <cp:revision>284</cp:revision>
  <cp:lastPrinted>2017-01-30T05:21:35Z</cp:lastPrinted>
  <dcterms:created xsi:type="dcterms:W3CDTF">2017-01-08T03:44:27Z</dcterms:created>
  <dcterms:modified xsi:type="dcterms:W3CDTF">2017-02-06T23:18:42Z</dcterms:modified>
</cp:coreProperties>
</file>